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5" r:id="rId2"/>
    <p:sldId id="366" r:id="rId3"/>
    <p:sldId id="367" r:id="rId4"/>
    <p:sldId id="369" r:id="rId5"/>
    <p:sldId id="370" r:id="rId6"/>
    <p:sldId id="371" r:id="rId7"/>
    <p:sldId id="372" r:id="rId8"/>
    <p:sldId id="373" r:id="rId9"/>
    <p:sldId id="374" r:id="rId10"/>
    <p:sldId id="376" r:id="rId11"/>
    <p:sldId id="375" r:id="rId12"/>
    <p:sldId id="377" r:id="rId13"/>
    <p:sldId id="3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ACACA"/>
    <a:srgbClr val="1299FF"/>
    <a:srgbClr val="3FA8FF"/>
    <a:srgbClr val="D0EBFF"/>
    <a:srgbClr val="66CCFF"/>
    <a:srgbClr val="EFF8FF"/>
    <a:srgbClr val="003366"/>
    <a:srgbClr val="00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>
        <p:guide orient="horz" pos="244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87E9A73-191B-4684-BFD5-B38A2C6C2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" t="26123" r="-109" b="37520"/>
          <a:stretch/>
        </p:blipFill>
        <p:spPr>
          <a:xfrm>
            <a:off x="0" y="3878263"/>
            <a:ext cx="12192000" cy="2979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843" y="2059012"/>
            <a:ext cx="12195668" cy="1819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3C6F105-1C6A-4701-9093-10DFC9DBB5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7790CD3-1F4D-4EAF-8883-808B37F0B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4309" b="32241"/>
          <a:stretch/>
        </p:blipFill>
        <p:spPr>
          <a:xfrm>
            <a:off x="0" y="3878263"/>
            <a:ext cx="12192000" cy="2979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77818D-BE2D-4C37-A350-7C005D9AD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1CB2902-4B29-43EB-B005-7BFCA491C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4309" b="32241"/>
          <a:stretch/>
        </p:blipFill>
        <p:spPr>
          <a:xfrm>
            <a:off x="0" y="3878263"/>
            <a:ext cx="12192000" cy="2979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1FF528-74C7-46D8-B999-3BB8123272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FAF403-9100-4559-AF1A-8047E585033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0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 dirty="0"/>
            </a:br>
            <a:r>
              <a:rPr lang="nl-BE" sz="4800" b="1" dirty="0">
                <a:solidFill>
                  <a:schemeClr val="accent1"/>
                </a:solidFill>
              </a:rPr>
              <a:t>AIR 2 GROUND </a:t>
            </a:r>
            <a:r>
              <a:rPr lang="nl-BE" sz="4800" b="1">
                <a:solidFill>
                  <a:schemeClr val="accent1"/>
                </a:solidFill>
              </a:rPr>
              <a:t>dispatcher</a:t>
            </a:r>
            <a:endParaRPr lang="nl-BE" b="1" dirty="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056" y="188964"/>
            <a:ext cx="904677" cy="998973"/>
          </a:xfrm>
          <a:prstGeom prst="rect">
            <a:avLst/>
          </a:prstGeom>
        </p:spPr>
      </p:pic>
      <p:sp>
        <p:nvSpPr>
          <p:cNvPr id="5" name="Ondertitel 4"/>
          <p:cNvSpPr>
            <a:spLocks noGrp="1"/>
          </p:cNvSpPr>
          <p:nvPr>
            <p:ph type="subTitle" idx="4294967295"/>
          </p:nvPr>
        </p:nvSpPr>
        <p:spPr>
          <a:xfrm>
            <a:off x="1524000" y="3996250"/>
            <a:ext cx="9144000" cy="1309255"/>
          </a:xfrm>
        </p:spPr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5800D-4C50-4315-AF81-CC464A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tactical</a:t>
            </a:r>
            <a:r>
              <a:rPr lang="nl-BE" dirty="0"/>
              <a:t> </a:t>
            </a:r>
            <a:r>
              <a:rPr lang="nl-BE" dirty="0" err="1"/>
              <a:t>situations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1EE1A0-F267-4A44-9EF3-CC35F699D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27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tactical</a:t>
            </a:r>
            <a:r>
              <a:rPr lang="nl-BE" dirty="0"/>
              <a:t> </a:t>
            </a:r>
            <a:r>
              <a:rPr lang="nl-BE" dirty="0" err="1"/>
              <a:t>situation</a:t>
            </a:r>
            <a:r>
              <a:rPr lang="nl-BE" dirty="0"/>
              <a:t>: </a:t>
            </a:r>
            <a:r>
              <a:rPr lang="nl-BE" dirty="0" err="1"/>
              <a:t>sead</a:t>
            </a:r>
            <a:r>
              <a:rPr lang="nl-BE" dirty="0"/>
              <a:t> </a:t>
            </a:r>
            <a:r>
              <a:rPr lang="nl-BE" dirty="0" err="1"/>
              <a:t>task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D04295E7-3640-44F0-AB68-86335850C100}"/>
              </a:ext>
            </a:extLst>
          </p:cNvPr>
          <p:cNvSpPr txBox="1">
            <a:spLocks/>
          </p:cNvSpPr>
          <p:nvPr/>
        </p:nvSpPr>
        <p:spPr>
          <a:xfrm>
            <a:off x="6076646" y="2258987"/>
            <a:ext cx="1620018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SEAD </a:t>
            </a:r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1A6BD5-9D0E-472D-A082-A0E355F6F4FD}"/>
              </a:ext>
            </a:extLst>
          </p:cNvPr>
          <p:cNvSpPr/>
          <p:nvPr/>
        </p:nvSpPr>
        <p:spPr>
          <a:xfrm>
            <a:off x="2987910" y="4500623"/>
            <a:ext cx="337045" cy="297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44C0B81-0636-444E-9C4D-BA666F18CE8B}"/>
              </a:ext>
            </a:extLst>
          </p:cNvPr>
          <p:cNvSpPr/>
          <p:nvPr/>
        </p:nvSpPr>
        <p:spPr>
          <a:xfrm>
            <a:off x="4580483" y="5350223"/>
            <a:ext cx="337045" cy="297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F5B8453-0B8C-4883-B887-8401EBC40807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3080966" y="4798147"/>
            <a:ext cx="75467" cy="790877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1F0AA970-1872-4CF6-9DB4-76E18FADF242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3665972" y="5498985"/>
            <a:ext cx="914511" cy="405043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inhoud 5">
            <a:extLst>
              <a:ext uri="{FF2B5EF4-FFF2-40B4-BE49-F238E27FC236}">
                <a16:creationId xmlns:a16="http://schemas.microsoft.com/office/drawing/2014/main" id="{D8D5CB08-C17D-4B4B-AB11-A07F6D5DE5CF}"/>
              </a:ext>
            </a:extLst>
          </p:cNvPr>
          <p:cNvSpPr txBox="1">
            <a:spLocks/>
          </p:cNvSpPr>
          <p:nvPr/>
        </p:nvSpPr>
        <p:spPr>
          <a:xfrm>
            <a:off x="2495959" y="5589024"/>
            <a:ext cx="1170013" cy="63000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Radar</a:t>
            </a:r>
            <a:br>
              <a:rPr lang="nl-BE" dirty="0"/>
            </a:br>
            <a:r>
              <a:rPr lang="nl-BE" dirty="0"/>
              <a:t>Emitters</a:t>
            </a:r>
          </a:p>
        </p:txBody>
      </p:sp>
      <p:sp>
        <p:nvSpPr>
          <p:cNvPr id="24" name="Tijdelijke aanduiding voor inhoud 5">
            <a:extLst>
              <a:ext uri="{FF2B5EF4-FFF2-40B4-BE49-F238E27FC236}">
                <a16:creationId xmlns:a16="http://schemas.microsoft.com/office/drawing/2014/main" id="{DEC8CF62-F00E-4D9C-91CD-7D65502913E5}"/>
              </a:ext>
            </a:extLst>
          </p:cNvPr>
          <p:cNvSpPr txBox="1">
            <a:spLocks/>
          </p:cNvSpPr>
          <p:nvPr/>
        </p:nvSpPr>
        <p:spPr>
          <a:xfrm>
            <a:off x="7536016" y="3609002"/>
            <a:ext cx="3780042" cy="207002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 err="1">
                <a:solidFill>
                  <a:schemeClr val="bg1"/>
                </a:solidFill>
              </a:rPr>
              <a:t>Once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all</a:t>
            </a:r>
            <a:r>
              <a:rPr lang="nl-BE" sz="1800" b="1" dirty="0">
                <a:solidFill>
                  <a:schemeClr val="bg1"/>
                </a:solidFill>
              </a:rPr>
              <a:t> Radar </a:t>
            </a:r>
            <a:r>
              <a:rPr lang="nl-BE" sz="1800" b="1" dirty="0" err="1">
                <a:solidFill>
                  <a:schemeClr val="bg1"/>
                </a:solidFill>
              </a:rPr>
              <a:t>Emitting</a:t>
            </a:r>
            <a:r>
              <a:rPr lang="nl-BE" sz="1800" b="1" dirty="0">
                <a:solidFill>
                  <a:schemeClr val="bg1"/>
                </a:solidFill>
              </a:rPr>
              <a:t> Units have been </a:t>
            </a:r>
            <a:r>
              <a:rPr lang="nl-BE" sz="1800" b="1" dirty="0" err="1">
                <a:solidFill>
                  <a:schemeClr val="bg1"/>
                </a:solidFill>
              </a:rPr>
              <a:t>destroyed</a:t>
            </a:r>
            <a:r>
              <a:rPr lang="nl-BE" sz="1800" b="1" dirty="0">
                <a:solidFill>
                  <a:schemeClr val="bg1"/>
                </a:solidFill>
              </a:rPr>
              <a:t>,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will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convert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into</a:t>
            </a:r>
            <a:r>
              <a:rPr lang="nl-BE" sz="1800" b="1" dirty="0">
                <a:solidFill>
                  <a:schemeClr val="bg1"/>
                </a:solidFill>
              </a:rPr>
              <a:t> a BAI or CAS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!</a:t>
            </a:r>
          </a:p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>
                <a:solidFill>
                  <a:schemeClr val="bg1"/>
                </a:solidFill>
              </a:rPr>
              <a:t>A CAS and BAI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may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be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converted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into</a:t>
            </a:r>
            <a:r>
              <a:rPr lang="nl-BE" sz="1800" b="1" dirty="0">
                <a:solidFill>
                  <a:schemeClr val="bg1"/>
                </a:solidFill>
              </a:rPr>
              <a:t> a SEAD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, </a:t>
            </a:r>
            <a:r>
              <a:rPr lang="nl-BE" sz="1800" b="1" dirty="0" err="1">
                <a:solidFill>
                  <a:schemeClr val="bg1"/>
                </a:solidFill>
              </a:rPr>
              <a:t>once</a:t>
            </a:r>
            <a:r>
              <a:rPr lang="nl-BE" sz="1800" b="1" dirty="0">
                <a:solidFill>
                  <a:schemeClr val="bg1"/>
                </a:solidFill>
              </a:rPr>
              <a:t> a radar has been </a:t>
            </a:r>
            <a:r>
              <a:rPr lang="nl-BE" sz="1800" b="1" dirty="0" err="1">
                <a:solidFill>
                  <a:schemeClr val="bg1"/>
                </a:solidFill>
              </a:rPr>
              <a:t>detected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within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area!</a:t>
            </a:r>
          </a:p>
        </p:txBody>
      </p:sp>
    </p:spTree>
    <p:extLst>
      <p:ext uri="{BB962C8B-B14F-4D97-AF65-F5344CB8AC3E}">
        <p14:creationId xmlns:p14="http://schemas.microsoft.com/office/powerpoint/2010/main" val="408137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tactical</a:t>
            </a:r>
            <a:r>
              <a:rPr lang="nl-BE" dirty="0"/>
              <a:t> </a:t>
            </a:r>
            <a:r>
              <a:rPr lang="nl-BE" dirty="0" err="1"/>
              <a:t>situation</a:t>
            </a:r>
            <a:r>
              <a:rPr lang="nl-BE" dirty="0"/>
              <a:t>: CAS </a:t>
            </a:r>
            <a:r>
              <a:rPr lang="nl-BE" dirty="0" err="1"/>
              <a:t>task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D04295E7-3640-44F0-AB68-86335850C100}"/>
              </a:ext>
            </a:extLst>
          </p:cNvPr>
          <p:cNvSpPr txBox="1">
            <a:spLocks/>
          </p:cNvSpPr>
          <p:nvPr/>
        </p:nvSpPr>
        <p:spPr>
          <a:xfrm>
            <a:off x="6096000" y="3609002"/>
            <a:ext cx="1620018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CAS </a:t>
            </a:r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A8F0B0EA-7B3C-45A6-A673-F1AD742A7C0E}"/>
              </a:ext>
            </a:extLst>
          </p:cNvPr>
          <p:cNvSpPr txBox="1">
            <a:spLocks/>
          </p:cNvSpPr>
          <p:nvPr/>
        </p:nvSpPr>
        <p:spPr>
          <a:xfrm>
            <a:off x="2225957" y="3969006"/>
            <a:ext cx="2160024" cy="54000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Friendly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6km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enemy</a:t>
            </a:r>
            <a:endParaRPr lang="nl-BE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E4502B18-2982-4957-B52A-A4B317E21E0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385981" y="4239009"/>
            <a:ext cx="540006" cy="418765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950ADC04-C50C-4003-B8AD-43ED8EBC20CB}"/>
              </a:ext>
            </a:extLst>
          </p:cNvPr>
          <p:cNvSpPr/>
          <p:nvPr/>
        </p:nvSpPr>
        <p:spPr>
          <a:xfrm>
            <a:off x="4925987" y="4509012"/>
            <a:ext cx="337045" cy="297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E3041636-0DE1-43BD-942D-EA6B210D6C09}"/>
              </a:ext>
            </a:extLst>
          </p:cNvPr>
          <p:cNvSpPr/>
          <p:nvPr/>
        </p:nvSpPr>
        <p:spPr>
          <a:xfrm>
            <a:off x="5735997" y="4869016"/>
            <a:ext cx="900010" cy="720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135DDF04-E03C-46FB-A17E-CBE837E81F57}"/>
              </a:ext>
            </a:extLst>
          </p:cNvPr>
          <p:cNvCxnSpPr>
            <a:cxnSpLocks/>
          </p:cNvCxnSpPr>
          <p:nvPr/>
        </p:nvCxnSpPr>
        <p:spPr>
          <a:xfrm>
            <a:off x="5375992" y="4779015"/>
            <a:ext cx="360004" cy="180002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inhoud 5">
            <a:extLst>
              <a:ext uri="{FF2B5EF4-FFF2-40B4-BE49-F238E27FC236}">
                <a16:creationId xmlns:a16="http://schemas.microsoft.com/office/drawing/2014/main" id="{D9C897F2-E4C7-4F45-A36B-FA34B549223B}"/>
              </a:ext>
            </a:extLst>
          </p:cNvPr>
          <p:cNvSpPr txBox="1">
            <a:spLocks/>
          </p:cNvSpPr>
          <p:nvPr/>
        </p:nvSpPr>
        <p:spPr>
          <a:xfrm>
            <a:off x="2495960" y="5319021"/>
            <a:ext cx="1890021" cy="54000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Friendly</a:t>
            </a:r>
            <a:r>
              <a:rPr lang="nl-BE" dirty="0"/>
              <a:t> must </a:t>
            </a:r>
            <a:r>
              <a:rPr lang="nl-BE" dirty="0" err="1"/>
              <a:t>be</a:t>
            </a:r>
            <a:r>
              <a:rPr lang="nl-BE" dirty="0"/>
              <a:t> a </a:t>
            </a:r>
            <a:r>
              <a:rPr lang="nl-BE" dirty="0" err="1"/>
              <a:t>ground</a:t>
            </a:r>
            <a:r>
              <a:rPr lang="nl-BE" dirty="0"/>
              <a:t> Unit!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D9166580-9C21-4D58-B11D-81987294ADF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4385981" y="4657774"/>
            <a:ext cx="540006" cy="93125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jdelijke aanduiding voor inhoud 5">
            <a:extLst>
              <a:ext uri="{FF2B5EF4-FFF2-40B4-BE49-F238E27FC236}">
                <a16:creationId xmlns:a16="http://schemas.microsoft.com/office/drawing/2014/main" id="{206DF05A-251A-457D-835E-4EB8D7FA5319}"/>
              </a:ext>
            </a:extLst>
          </p:cNvPr>
          <p:cNvSpPr txBox="1">
            <a:spLocks/>
          </p:cNvSpPr>
          <p:nvPr/>
        </p:nvSpPr>
        <p:spPr>
          <a:xfrm>
            <a:off x="8346025" y="3519001"/>
            <a:ext cx="2699716" cy="162001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 err="1">
                <a:solidFill>
                  <a:schemeClr val="bg1"/>
                </a:solidFill>
              </a:rPr>
              <a:t>After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detection</a:t>
            </a:r>
            <a:r>
              <a:rPr lang="nl-BE" sz="1800" b="1" dirty="0">
                <a:solidFill>
                  <a:schemeClr val="bg1"/>
                </a:solidFill>
              </a:rPr>
              <a:t> of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CAS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, if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friendly</a:t>
            </a:r>
            <a:r>
              <a:rPr lang="nl-BE" sz="1800" b="1" dirty="0">
                <a:solidFill>
                  <a:schemeClr val="bg1"/>
                </a:solidFill>
              </a:rPr>
              <a:t> Units are </a:t>
            </a:r>
            <a:r>
              <a:rPr lang="nl-BE" sz="1800" b="1" dirty="0" err="1">
                <a:solidFill>
                  <a:schemeClr val="bg1"/>
                </a:solidFill>
              </a:rPr>
              <a:t>destroyed</a:t>
            </a:r>
            <a:r>
              <a:rPr lang="nl-BE" sz="1800" b="1" dirty="0">
                <a:solidFill>
                  <a:schemeClr val="bg1"/>
                </a:solidFill>
              </a:rPr>
              <a:t>, </a:t>
            </a:r>
            <a:r>
              <a:rPr lang="nl-BE" sz="1800" b="1" dirty="0" err="1">
                <a:solidFill>
                  <a:schemeClr val="bg1"/>
                </a:solidFill>
              </a:rPr>
              <a:t>the</a:t>
            </a:r>
            <a:r>
              <a:rPr lang="nl-BE" sz="1800" b="1" dirty="0">
                <a:solidFill>
                  <a:schemeClr val="bg1"/>
                </a:solidFill>
              </a:rPr>
              <a:t> CAS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will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convert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into</a:t>
            </a:r>
            <a:r>
              <a:rPr lang="nl-BE" sz="1800" b="1" dirty="0">
                <a:solidFill>
                  <a:schemeClr val="bg1"/>
                </a:solidFill>
              </a:rPr>
              <a:t> a BAI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257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tactical</a:t>
            </a:r>
            <a:r>
              <a:rPr lang="nl-BE" dirty="0"/>
              <a:t> </a:t>
            </a:r>
            <a:r>
              <a:rPr lang="nl-BE" dirty="0" err="1"/>
              <a:t>situation</a:t>
            </a:r>
            <a:r>
              <a:rPr lang="nl-BE" dirty="0"/>
              <a:t>: BAI </a:t>
            </a:r>
            <a:r>
              <a:rPr lang="nl-BE" dirty="0" err="1"/>
              <a:t>Task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D04295E7-3640-44F0-AB68-86335850C100}"/>
              </a:ext>
            </a:extLst>
          </p:cNvPr>
          <p:cNvSpPr txBox="1">
            <a:spLocks/>
          </p:cNvSpPr>
          <p:nvPr/>
        </p:nvSpPr>
        <p:spPr>
          <a:xfrm>
            <a:off x="2855964" y="3473258"/>
            <a:ext cx="1620018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BAI </a:t>
            </a:r>
            <a:r>
              <a:rPr lang="nl-BE" dirty="0" err="1"/>
              <a:t>Task</a:t>
            </a:r>
            <a:endParaRPr lang="nl-BE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D034936C-B39B-41C6-961B-DC86CC9F1060}"/>
              </a:ext>
            </a:extLst>
          </p:cNvPr>
          <p:cNvSpPr txBox="1">
            <a:spLocks/>
          </p:cNvSpPr>
          <p:nvPr/>
        </p:nvSpPr>
        <p:spPr>
          <a:xfrm>
            <a:off x="6127702" y="3248998"/>
            <a:ext cx="1890021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An Air Unit is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Ground</a:t>
            </a:r>
            <a:r>
              <a:rPr lang="nl-BE" dirty="0"/>
              <a:t> Unit!</a:t>
            </a:r>
            <a:br>
              <a:rPr lang="nl-BE" dirty="0"/>
            </a:br>
            <a:r>
              <a:rPr lang="nl-BE" dirty="0" err="1"/>
              <a:t>So</a:t>
            </a:r>
            <a:r>
              <a:rPr lang="nl-BE" dirty="0"/>
              <a:t> BAI!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EA3DD44-807A-4C59-AAE2-7EE15F9FADF7}"/>
              </a:ext>
            </a:extLst>
          </p:cNvPr>
          <p:cNvSpPr/>
          <p:nvPr/>
        </p:nvSpPr>
        <p:spPr>
          <a:xfrm>
            <a:off x="6669562" y="4804182"/>
            <a:ext cx="337045" cy="297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915977C4-770E-4B1C-8E6A-52412452088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838085" y="4059007"/>
            <a:ext cx="234628" cy="745175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1A9877DE-62DA-4108-9BA1-78214E6E526C}"/>
              </a:ext>
            </a:extLst>
          </p:cNvPr>
          <p:cNvSpPr txBox="1">
            <a:spLocks/>
          </p:cNvSpPr>
          <p:nvPr/>
        </p:nvSpPr>
        <p:spPr>
          <a:xfrm>
            <a:off x="7446015" y="4509012"/>
            <a:ext cx="2699716" cy="1440016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nl-BE" sz="1800" b="1" dirty="0">
                <a:solidFill>
                  <a:schemeClr val="bg1"/>
                </a:solidFill>
              </a:rPr>
              <a:t>A BAI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may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be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converted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into</a:t>
            </a:r>
            <a:r>
              <a:rPr lang="nl-BE" sz="1800" b="1" dirty="0">
                <a:solidFill>
                  <a:schemeClr val="bg1"/>
                </a:solidFill>
              </a:rPr>
              <a:t> a CAS </a:t>
            </a:r>
            <a:r>
              <a:rPr lang="nl-BE" sz="1800" b="1" dirty="0" err="1">
                <a:solidFill>
                  <a:schemeClr val="bg1"/>
                </a:solidFill>
              </a:rPr>
              <a:t>task</a:t>
            </a:r>
            <a:r>
              <a:rPr lang="nl-BE" sz="1800" b="1" dirty="0">
                <a:solidFill>
                  <a:schemeClr val="bg1"/>
                </a:solidFill>
              </a:rPr>
              <a:t> if </a:t>
            </a:r>
            <a:r>
              <a:rPr lang="nl-BE" sz="1800" b="1" dirty="0" err="1">
                <a:solidFill>
                  <a:schemeClr val="bg1"/>
                </a:solidFill>
              </a:rPr>
              <a:t>friendly</a:t>
            </a:r>
            <a:r>
              <a:rPr lang="nl-BE" sz="1800" b="1" dirty="0">
                <a:solidFill>
                  <a:schemeClr val="bg1"/>
                </a:solidFill>
              </a:rPr>
              <a:t> </a:t>
            </a:r>
            <a:r>
              <a:rPr lang="nl-BE" sz="1800" b="1" dirty="0" err="1">
                <a:solidFill>
                  <a:schemeClr val="bg1"/>
                </a:solidFill>
              </a:rPr>
              <a:t>Ground</a:t>
            </a:r>
            <a:r>
              <a:rPr lang="nl-BE" sz="1800" b="1" dirty="0">
                <a:solidFill>
                  <a:schemeClr val="bg1"/>
                </a:solidFill>
              </a:rPr>
              <a:t> Units approach </a:t>
            </a:r>
            <a:r>
              <a:rPr lang="nl-BE" sz="1800" b="1" dirty="0" err="1">
                <a:solidFill>
                  <a:schemeClr val="bg1"/>
                </a:solidFill>
              </a:rPr>
              <a:t>within</a:t>
            </a:r>
            <a:r>
              <a:rPr lang="nl-BE" sz="1800" b="1" dirty="0">
                <a:solidFill>
                  <a:schemeClr val="bg1"/>
                </a:solidFill>
              </a:rPr>
              <a:t> 6 km range!</a:t>
            </a:r>
          </a:p>
        </p:txBody>
      </p:sp>
    </p:spTree>
    <p:extLst>
      <p:ext uri="{BB962C8B-B14F-4D97-AF65-F5344CB8AC3E}">
        <p14:creationId xmlns:p14="http://schemas.microsoft.com/office/powerpoint/2010/main" val="128706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8FF8A3-87BA-4786-B14A-88E4F57D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Air 2 </a:t>
            </a:r>
            <a:r>
              <a:rPr lang="nl-BE" dirty="0" err="1"/>
              <a:t>ground</a:t>
            </a:r>
            <a:r>
              <a:rPr lang="nl-BE" dirty="0"/>
              <a:t> </a:t>
            </a:r>
            <a:r>
              <a:rPr lang="nl-BE" dirty="0" err="1"/>
              <a:t>dispatcher</a:t>
            </a:r>
            <a:br>
              <a:rPr lang="nl-BE" dirty="0"/>
            </a:br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504379-1155-4BCF-AAE3-FBCA89421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448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situation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C2A6C2D-FDCE-4579-A08C-8E3F9356A7C3}"/>
              </a:ext>
            </a:extLst>
          </p:cNvPr>
          <p:cNvSpPr/>
          <p:nvPr/>
        </p:nvSpPr>
        <p:spPr>
          <a:xfrm>
            <a:off x="4475982" y="2798993"/>
            <a:ext cx="4230047" cy="3330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7B41F2A5-4DB0-4F02-9176-5CCD945322D3}"/>
              </a:ext>
            </a:extLst>
          </p:cNvPr>
          <p:cNvSpPr txBox="1">
            <a:spLocks/>
          </p:cNvSpPr>
          <p:nvPr/>
        </p:nvSpPr>
        <p:spPr>
          <a:xfrm>
            <a:off x="1955954" y="3878263"/>
            <a:ext cx="1620018" cy="54000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Blue </a:t>
            </a:r>
            <a:r>
              <a:rPr lang="nl-BE" dirty="0" err="1"/>
              <a:t>enemy</a:t>
            </a:r>
            <a:r>
              <a:rPr lang="nl-BE" dirty="0"/>
              <a:t> Target Area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DDD0F322-AD42-425A-8395-242A30443E1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75972" y="4148266"/>
            <a:ext cx="900010" cy="1440016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0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situation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C2A6C2D-FDCE-4579-A08C-8E3F9356A7C3}"/>
              </a:ext>
            </a:extLst>
          </p:cNvPr>
          <p:cNvSpPr/>
          <p:nvPr/>
        </p:nvSpPr>
        <p:spPr>
          <a:xfrm>
            <a:off x="1728132" y="1718981"/>
            <a:ext cx="407824" cy="3600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7B41F2A5-4DB0-4F02-9176-5CCD945322D3}"/>
              </a:ext>
            </a:extLst>
          </p:cNvPr>
          <p:cNvSpPr txBox="1">
            <a:spLocks/>
          </p:cNvSpPr>
          <p:nvPr/>
        </p:nvSpPr>
        <p:spPr>
          <a:xfrm>
            <a:off x="2135956" y="3969006"/>
            <a:ext cx="1620018" cy="108001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 err="1"/>
              <a:t>Recce</a:t>
            </a:r>
            <a:r>
              <a:rPr lang="nl-BE" dirty="0"/>
              <a:t>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which</a:t>
            </a:r>
            <a:r>
              <a:rPr lang="nl-BE" dirty="0"/>
              <a:t> are </a:t>
            </a:r>
            <a:r>
              <a:rPr lang="nl-BE" dirty="0" err="1"/>
              <a:t>Detecting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RecceSet</a:t>
            </a:r>
            <a:r>
              <a:rPr lang="nl-BE" dirty="0"/>
              <a:t>)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DDD0F322-AD42-425A-8395-242A30443E1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1932044" y="2078985"/>
            <a:ext cx="1013921" cy="1890021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A446DBA-3911-4198-83B3-AF0E0F08F1D1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3755974" y="4509012"/>
            <a:ext cx="1418961" cy="1090717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207D1454-C1A3-4E4C-8631-83BC47ACFCFE}"/>
              </a:ext>
            </a:extLst>
          </p:cNvPr>
          <p:cNvSpPr/>
          <p:nvPr/>
        </p:nvSpPr>
        <p:spPr>
          <a:xfrm>
            <a:off x="5174935" y="5450967"/>
            <a:ext cx="337045" cy="297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79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situation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C2A6C2D-FDCE-4579-A08C-8E3F9356A7C3}"/>
              </a:ext>
            </a:extLst>
          </p:cNvPr>
          <p:cNvSpPr/>
          <p:nvPr/>
        </p:nvSpPr>
        <p:spPr>
          <a:xfrm>
            <a:off x="6456004" y="2348988"/>
            <a:ext cx="407824" cy="3600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7B41F2A5-4DB0-4F02-9176-5CCD945322D3}"/>
              </a:ext>
            </a:extLst>
          </p:cNvPr>
          <p:cNvSpPr txBox="1">
            <a:spLocks/>
          </p:cNvSpPr>
          <p:nvPr/>
        </p:nvSpPr>
        <p:spPr>
          <a:xfrm>
            <a:off x="2135956" y="3969005"/>
            <a:ext cx="1620018" cy="8100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 b="1"/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nl-BE" dirty="0"/>
              <a:t>Attack Units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Players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AttackSet</a:t>
            </a:r>
            <a:r>
              <a:rPr lang="nl-BE" dirty="0"/>
              <a:t>)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DDD0F322-AD42-425A-8395-242A30443E1E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3755974" y="2708992"/>
            <a:ext cx="2903942" cy="1665018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5F63E4C-6991-4040-A3D6-BC593F56D5E8}"/>
              </a:ext>
            </a:extLst>
          </p:cNvPr>
          <p:cNvSpPr/>
          <p:nvPr/>
        </p:nvSpPr>
        <p:spPr>
          <a:xfrm>
            <a:off x="5105989" y="5679025"/>
            <a:ext cx="407824" cy="3600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D396ECD3-E8D7-4528-A829-C945B9CF831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755974" y="4374010"/>
            <a:ext cx="1350015" cy="1485017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60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Mission menu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0480C1EC-2C77-4CCE-B865-EE4E6688B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48" t="-270" r="-257" b="74515"/>
          <a:stretch/>
        </p:blipFill>
        <p:spPr>
          <a:xfrm>
            <a:off x="4024754" y="1993900"/>
            <a:ext cx="4142492" cy="2870201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807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: </a:t>
            </a:r>
            <a:r>
              <a:rPr lang="nl-BE" dirty="0" err="1"/>
              <a:t>join</a:t>
            </a:r>
            <a:r>
              <a:rPr lang="nl-BE" dirty="0"/>
              <a:t> </a:t>
            </a:r>
            <a:r>
              <a:rPr lang="nl-BE" dirty="0" err="1"/>
              <a:t>task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69786C6-635E-40D1-B9C7-4D61B8D98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80" b="79407"/>
          <a:stretch/>
        </p:blipFill>
        <p:spPr>
          <a:xfrm>
            <a:off x="4261409" y="2281532"/>
            <a:ext cx="3669182" cy="2294936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538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join</a:t>
            </a:r>
            <a:r>
              <a:rPr lang="nl-BE" dirty="0"/>
              <a:t> </a:t>
            </a:r>
            <a:r>
              <a:rPr lang="nl-BE" dirty="0" err="1"/>
              <a:t>task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69786C6-635E-40D1-B9C7-4D61B8D98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81" b="76323"/>
          <a:stretch/>
        </p:blipFill>
        <p:spPr>
          <a:xfrm>
            <a:off x="4593412" y="2414145"/>
            <a:ext cx="3005176" cy="2029711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032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4F359-D2E3-4192-990F-3EA12555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planned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 menu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19B946-1638-411B-BBBE-F0505AB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5536"/>
            <a:ext cx="914400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69786C6-635E-40D1-B9C7-4D61B8D98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06" b="75982"/>
          <a:stretch/>
        </p:blipFill>
        <p:spPr>
          <a:xfrm>
            <a:off x="4648693" y="2399525"/>
            <a:ext cx="2894614" cy="2058951"/>
          </a:xfrm>
          <a:prstGeom prst="rect">
            <a:avLst/>
          </a:prstGeom>
          <a:solidFill>
            <a:srgbClr val="FFFFFF">
              <a:alpha val="50196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669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11354</TotalTime>
  <Words>181</Words>
  <Application>Microsoft Office PowerPoint</Application>
  <PresentationFormat>Breedbeeld</PresentationFormat>
  <Paragraphs>27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Gestreept</vt:lpstr>
      <vt:lpstr>moose for dcs world AIR 2 GROUND dispatcher</vt:lpstr>
      <vt:lpstr>Air 2 ground dispatcher player experience</vt:lpstr>
      <vt:lpstr>player experience: situation</vt:lpstr>
      <vt:lpstr>player experience: situation</vt:lpstr>
      <vt:lpstr>player experience: situation</vt:lpstr>
      <vt:lpstr>player experience: Mission menu</vt:lpstr>
      <vt:lpstr>player experience: join task</vt:lpstr>
      <vt:lpstr>join task</vt:lpstr>
      <vt:lpstr>planned task menu</vt:lpstr>
      <vt:lpstr>tactical situations</vt:lpstr>
      <vt:lpstr>tactical situation: sead task</vt:lpstr>
      <vt:lpstr>tactical situation: CAS task</vt:lpstr>
      <vt:lpstr>tactical situation: BAI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492</cp:revision>
  <dcterms:created xsi:type="dcterms:W3CDTF">2016-04-14T07:37:30Z</dcterms:created>
  <dcterms:modified xsi:type="dcterms:W3CDTF">2018-03-15T11:31:56Z</dcterms:modified>
</cp:coreProperties>
</file>